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d6f857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d6f85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296e06085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296e06085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Reliability: 3 developers continuously play the game for 3 hours，no crash situation happens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Portability: </a:t>
            </a:r>
            <a:r>
              <a:rPr lang="en-GB"/>
              <a:t>Mac &amp;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Reusability: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Performance: We are expecting the </a:t>
            </a:r>
            <a:r>
              <a:rPr lang="en-GB" sz="1200"/>
              <a:t>response time to a user operation input less than 100 </a:t>
            </a:r>
            <a:r>
              <a:rPr lang="en-GB" sz="1200"/>
              <a:t>milliseconds</a:t>
            </a:r>
            <a:r>
              <a:rPr lang="en-GB" sz="1200"/>
              <a:t>. It only takes 32 </a:t>
            </a:r>
            <a:r>
              <a:rPr lang="en-GB" sz="1200"/>
              <a:t>milliseconds to do the response. Beyond our expectation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Maintainability: Since we made well comments, lots of design documentations, doxygen. Maintain would be benefit from these.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5f11b9e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25f11b9e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Usability: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Robustness: Use pygame key press feature to take the user input. Only the expected key press could be identified as an input, which could avoid unexpected </a:t>
            </a:r>
            <a:r>
              <a:rPr lang="en-GB"/>
              <a:t>arguments</a:t>
            </a:r>
            <a:r>
              <a:rPr lang="en-GB"/>
              <a:t>. Robustness of the software is </a:t>
            </a:r>
            <a:r>
              <a:rPr lang="en-GB"/>
              <a:t>guaranteed</a:t>
            </a:r>
            <a:r>
              <a:rPr lang="en-GB"/>
              <a:t> by the well </a:t>
            </a:r>
            <a:r>
              <a:rPr lang="en-GB"/>
              <a:t>design</a:t>
            </a:r>
            <a:r>
              <a:rPr lang="en-GB"/>
              <a:t> </a:t>
            </a:r>
            <a:r>
              <a:rPr lang="en-GB"/>
              <a:t>decision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296e060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296e060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25f11b9e0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25f11b9e0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25f11b9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25f11b9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296e06085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296e0608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e645e34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e645e34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25f11b9e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25f11b9e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293630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293630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296e060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296e06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一定要说出来Problem是什么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296e060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296e060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这个就是我们给出的solution tank war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96e060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96e060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Maintainability Doxygen &amp; Flake 8 pep8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Well documented &amp; commented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96e0608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96e0608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Strictly followed SDLC to develop our program in a short term.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Spiral Model to design our software and improve its qualities.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Test-Driven Development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296e0608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296e0608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25f11b9e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25f11b9e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Relationship Id="rId7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interest.ca/pin/334392341066912698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33.jpg"/><Relationship Id="rId6" Type="http://schemas.openxmlformats.org/officeDocument/2006/relationships/image" Target="../media/image19.jpg"/><Relationship Id="rId7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35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677825" y="15502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Tank War</a:t>
            </a:r>
            <a:endParaRPr sz="48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49200" y="2571750"/>
            <a:ext cx="2832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Group 212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Genius: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Di Wu(Jimmy)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Jiahao Zhou(Dios)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Xinyu Huang (Rick)</a:t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>
            <a:off x="1084325" y="578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</a:t>
            </a:r>
            <a:endParaRPr sz="3000"/>
          </a:p>
        </p:txBody>
      </p:sp>
      <p:sp>
        <p:nvSpPr>
          <p:cNvPr id="312" name="Google Shape;312;p26"/>
          <p:cNvSpPr txBox="1"/>
          <p:nvPr>
            <p:ph idx="1" type="body"/>
          </p:nvPr>
        </p:nvSpPr>
        <p:spPr>
          <a:xfrm>
            <a:off x="1240675" y="1662525"/>
            <a:ext cx="58773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Reliability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Portability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Performance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Maintainability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150" y="908075"/>
            <a:ext cx="3854000" cy="3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Software Quality</a:t>
            </a:r>
            <a:endParaRPr sz="3000"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319000" y="1847050"/>
            <a:ext cx="58773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Usability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949" y="1269853"/>
            <a:ext cx="3343199" cy="345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319000" y="2866225"/>
            <a:ext cx="17415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Robustness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424" y="1269850"/>
            <a:ext cx="3343199" cy="345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1267950" y="508800"/>
            <a:ext cx="46218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</a:t>
            </a:r>
            <a:endParaRPr sz="4800"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7163275" y="3624833"/>
            <a:ext cx="888400" cy="1201460"/>
            <a:chOff x="6505573" y="2745170"/>
            <a:chExt cx="1122000" cy="1668000"/>
          </a:xfrm>
        </p:grpSpPr>
        <p:sp>
          <p:nvSpPr>
            <p:cNvPr id="329" name="Google Shape;329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3" name="Google Shape;333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7163042" y="3678145"/>
            <a:ext cx="888300" cy="10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/>
          <p:nvPr/>
        </p:nvSpPr>
        <p:spPr>
          <a:xfrm flipH="1">
            <a:off x="7162923" y="3678317"/>
            <a:ext cx="888300" cy="105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8"/>
          <p:cNvGrpSpPr/>
          <p:nvPr/>
        </p:nvGrpSpPr>
        <p:grpSpPr>
          <a:xfrm>
            <a:off x="7859091" y="4332594"/>
            <a:ext cx="395029" cy="546163"/>
            <a:chOff x="7384375" y="3728000"/>
            <a:chExt cx="498900" cy="758244"/>
          </a:xfrm>
        </p:grpSpPr>
        <p:sp>
          <p:nvSpPr>
            <p:cNvPr id="336" name="Google Shape;336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28"/>
          <p:cNvGrpSpPr/>
          <p:nvPr/>
        </p:nvGrpSpPr>
        <p:grpSpPr>
          <a:xfrm>
            <a:off x="7859119" y="4426002"/>
            <a:ext cx="414616" cy="365102"/>
            <a:chOff x="7384385" y="3857442"/>
            <a:chExt cx="523637" cy="506874"/>
          </a:xfrm>
        </p:grpSpPr>
        <p:sp>
          <p:nvSpPr>
            <p:cNvPr id="341" name="Google Shape;341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" name="Google Shape;342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3" name="Google Shape;343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5" name="Google Shape;345;p28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882708" y="4448772"/>
            <a:ext cx="347400" cy="315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6" name="Google Shape;346;p28"/>
          <p:cNvGrpSpPr/>
          <p:nvPr/>
        </p:nvGrpSpPr>
        <p:grpSpPr>
          <a:xfrm>
            <a:off x="8332643" y="4332594"/>
            <a:ext cx="377935" cy="546163"/>
            <a:chOff x="7982421" y="3727763"/>
            <a:chExt cx="477311" cy="758244"/>
          </a:xfrm>
        </p:grpSpPr>
        <p:sp>
          <p:nvSpPr>
            <p:cNvPr id="347" name="Google Shape;347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5" name="Google Shape;355;p28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8346982" y="4445633"/>
            <a:ext cx="328800" cy="339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6" name="Google Shape;356;p28"/>
          <p:cNvGrpSpPr/>
          <p:nvPr/>
        </p:nvGrpSpPr>
        <p:grpSpPr>
          <a:xfrm>
            <a:off x="1601136" y="2902005"/>
            <a:ext cx="2740499" cy="1924304"/>
            <a:chOff x="1066561" y="3090330"/>
            <a:chExt cx="2740499" cy="1924304"/>
          </a:xfrm>
        </p:grpSpPr>
        <p:grpSp>
          <p:nvGrpSpPr>
            <p:cNvPr id="357" name="Google Shape;357;p28"/>
            <p:cNvGrpSpPr/>
            <p:nvPr/>
          </p:nvGrpSpPr>
          <p:grpSpPr>
            <a:xfrm>
              <a:off x="1066561" y="3090330"/>
              <a:ext cx="2740499" cy="1924304"/>
              <a:chOff x="3553042" y="1657806"/>
              <a:chExt cx="3461100" cy="2671532"/>
            </a:xfrm>
          </p:grpSpPr>
          <p:sp>
            <p:nvSpPr>
              <p:cNvPr id="358" name="Google Shape;358;p28"/>
              <p:cNvSpPr/>
              <p:nvPr/>
            </p:nvSpPr>
            <p:spPr>
              <a:xfrm>
                <a:off x="4856024" y="3625653"/>
                <a:ext cx="944700" cy="663300"/>
              </a:xfrm>
              <a:prstGeom prst="trapezoid">
                <a:avLst>
                  <a:gd fmla="val 25000" name="adj"/>
                </a:avLst>
              </a:prstGeom>
              <a:solidFill>
                <a:srgbClr val="E7E7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 rot="10800000">
                <a:off x="4953871" y="3681997"/>
                <a:ext cx="400200" cy="606600"/>
              </a:xfrm>
              <a:prstGeom prst="triangle">
                <a:avLst>
                  <a:gd fmla="val 96745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4767796" y="3681816"/>
                <a:ext cx="163500" cy="606600"/>
              </a:xfrm>
              <a:prstGeom prst="triangle">
                <a:avLst>
                  <a:gd fmla="val 98558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 rot="10800000">
                <a:off x="4678237" y="4276102"/>
                <a:ext cx="12108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 rot="10800000">
                <a:off x="4668343" y="4283738"/>
                <a:ext cx="1230600" cy="45600"/>
              </a:xfrm>
              <a:prstGeom prst="roundRect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4926950" y="3681915"/>
                <a:ext cx="42900" cy="5943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3553042" y="1674645"/>
                <a:ext cx="3461100" cy="2014500"/>
              </a:xfrm>
              <a:prstGeom prst="roundRect">
                <a:avLst>
                  <a:gd fmla="val 1882" name="adj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3553042" y="1657806"/>
                <a:ext cx="3461100" cy="2014500"/>
              </a:xfrm>
              <a:prstGeom prst="roundRect">
                <a:avLst>
                  <a:gd fmla="val 1764" name="adj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offset_comp_342327_edited.jpg" id="366" name="Google Shape;366;p28"/>
            <p:cNvPicPr preferRelativeResize="0"/>
            <p:nvPr/>
          </p:nvPicPr>
          <p:blipFill rotWithShape="1">
            <a:blip r:embed="rId6">
              <a:alphaModFix/>
            </a:blip>
            <a:srcRect b="26215" l="45356" r="19582" t="50734"/>
            <a:stretch/>
          </p:blipFill>
          <p:spPr>
            <a:xfrm>
              <a:off x="1108214" y="3131348"/>
              <a:ext cx="2656800" cy="137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8"/>
            <p:cNvSpPr/>
            <p:nvPr/>
          </p:nvSpPr>
          <p:spPr>
            <a:xfrm flipH="1">
              <a:off x="1108230" y="3132254"/>
              <a:ext cx="2656800" cy="1375500"/>
            </a:xfrm>
            <a:prstGeom prst="rtTriangle">
              <a:avLst/>
            </a:prstGeom>
            <a:solidFill>
              <a:srgbClr val="000000">
                <a:alpha val="4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8" name="Google Shape;368;p28"/>
          <p:cNvPicPr preferRelativeResize="0"/>
          <p:nvPr/>
        </p:nvPicPr>
        <p:blipFill rotWithShape="1">
          <a:blip r:embed="rId7">
            <a:alphaModFix/>
          </a:blip>
          <a:srcRect b="0" l="0" r="842" t="990"/>
          <a:stretch/>
        </p:blipFill>
        <p:spPr>
          <a:xfrm>
            <a:off x="5046775" y="1201200"/>
            <a:ext cx="3825249" cy="38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1207050" y="500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Future Feature</a:t>
            </a:r>
            <a:endParaRPr sz="3000"/>
          </a:p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1076550" y="1546350"/>
            <a:ext cx="58773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types of landforms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types of tanks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Game </a:t>
            </a: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addiction</a:t>
            </a: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Prevention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325" y="1807425"/>
            <a:ext cx="807675" cy="1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200" y="1807425"/>
            <a:ext cx="807675" cy="1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9075" y="1807425"/>
            <a:ext cx="807675" cy="1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87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47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87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47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952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812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952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812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117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977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117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977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282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1425" y="3938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282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1425" y="416737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1261975" y="500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Conclusions</a:t>
            </a:r>
            <a:endParaRPr sz="3000"/>
          </a:p>
        </p:txBody>
      </p:sp>
      <p:sp>
        <p:nvSpPr>
          <p:cNvPr id="399" name="Google Shape;399;p30"/>
          <p:cNvSpPr txBox="1"/>
          <p:nvPr>
            <p:ph idx="1" type="body"/>
          </p:nvPr>
        </p:nvSpPr>
        <p:spPr>
          <a:xfrm>
            <a:off x="1169600" y="1592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Upgraded game “TankWar”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New modes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New Tanks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High software qualities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More Fun in the Game</a:t>
            </a:r>
            <a:endParaRPr sz="1400"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375" y="743599"/>
            <a:ext cx="3680776" cy="38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2177650" y="1642675"/>
            <a:ext cx="64131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Any Question?</a:t>
            </a:r>
            <a:endParaRPr sz="5500"/>
          </a:p>
        </p:txBody>
      </p:sp>
      <p:grpSp>
        <p:nvGrpSpPr>
          <p:cNvPr id="406" name="Google Shape;406;p31"/>
          <p:cNvGrpSpPr/>
          <p:nvPr/>
        </p:nvGrpSpPr>
        <p:grpSpPr>
          <a:xfrm>
            <a:off x="7163275" y="3624833"/>
            <a:ext cx="888400" cy="1201460"/>
            <a:chOff x="6505573" y="2745170"/>
            <a:chExt cx="1122000" cy="1668000"/>
          </a:xfrm>
        </p:grpSpPr>
        <p:sp>
          <p:nvSpPr>
            <p:cNvPr id="407" name="Google Shape;407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1" name="Google Shape;411;p31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7163042" y="3678145"/>
            <a:ext cx="888300" cy="10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/>
          <p:nvPr/>
        </p:nvSpPr>
        <p:spPr>
          <a:xfrm flipH="1">
            <a:off x="7162923" y="3678317"/>
            <a:ext cx="888300" cy="105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1"/>
          <p:cNvGrpSpPr/>
          <p:nvPr/>
        </p:nvGrpSpPr>
        <p:grpSpPr>
          <a:xfrm>
            <a:off x="7859091" y="4332594"/>
            <a:ext cx="395029" cy="546163"/>
            <a:chOff x="7384375" y="3728000"/>
            <a:chExt cx="498900" cy="758244"/>
          </a:xfrm>
        </p:grpSpPr>
        <p:sp>
          <p:nvSpPr>
            <p:cNvPr id="414" name="Google Shape;414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1"/>
          <p:cNvGrpSpPr/>
          <p:nvPr/>
        </p:nvGrpSpPr>
        <p:grpSpPr>
          <a:xfrm>
            <a:off x="7859119" y="4426002"/>
            <a:ext cx="414616" cy="365102"/>
            <a:chOff x="7384385" y="3857442"/>
            <a:chExt cx="523637" cy="506874"/>
          </a:xfrm>
        </p:grpSpPr>
        <p:sp>
          <p:nvSpPr>
            <p:cNvPr id="419" name="Google Shape;419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1" name="Google Shape;421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3" name="Google Shape;423;p31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882708" y="4448772"/>
            <a:ext cx="347400" cy="315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4" name="Google Shape;424;p31"/>
          <p:cNvGrpSpPr/>
          <p:nvPr/>
        </p:nvGrpSpPr>
        <p:grpSpPr>
          <a:xfrm>
            <a:off x="8332643" y="4332594"/>
            <a:ext cx="377935" cy="546163"/>
            <a:chOff x="7982421" y="3727763"/>
            <a:chExt cx="477311" cy="758244"/>
          </a:xfrm>
        </p:grpSpPr>
        <p:sp>
          <p:nvSpPr>
            <p:cNvPr id="425" name="Google Shape;425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3" name="Google Shape;433;p31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8346982" y="4445633"/>
            <a:ext cx="328800" cy="339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4" name="Google Shape;434;p31"/>
          <p:cNvGrpSpPr/>
          <p:nvPr/>
        </p:nvGrpSpPr>
        <p:grpSpPr>
          <a:xfrm>
            <a:off x="119211" y="3165355"/>
            <a:ext cx="2740499" cy="1924304"/>
            <a:chOff x="3553042" y="1657806"/>
            <a:chExt cx="3461100" cy="2671532"/>
          </a:xfrm>
        </p:grpSpPr>
        <p:sp>
          <p:nvSpPr>
            <p:cNvPr id="435" name="Google Shape;435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3" name="Google Shape;443;p31"/>
          <p:cNvPicPr preferRelativeResize="0"/>
          <p:nvPr/>
        </p:nvPicPr>
        <p:blipFill rotWithShape="1">
          <a:blip r:embed="rId6">
            <a:alphaModFix/>
          </a:blip>
          <a:srcRect b="26215" l="45356" r="19582" t="50734"/>
          <a:stretch/>
        </p:blipFill>
        <p:spPr>
          <a:xfrm>
            <a:off x="161039" y="3211198"/>
            <a:ext cx="2656800" cy="13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1"/>
          <p:cNvSpPr/>
          <p:nvPr/>
        </p:nvSpPr>
        <p:spPr>
          <a:xfrm flipH="1">
            <a:off x="161055" y="3212104"/>
            <a:ext cx="2656800" cy="1375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>
            <a:off x="3016780" y="4196912"/>
            <a:ext cx="451564" cy="817710"/>
            <a:chOff x="9543736" y="4486132"/>
            <a:chExt cx="570300" cy="1135235"/>
          </a:xfrm>
        </p:grpSpPr>
        <p:sp>
          <p:nvSpPr>
            <p:cNvPr id="446" name="Google Shape;446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0" name="Google Shape;450;p31"/>
          <p:cNvPicPr preferRelativeResize="0"/>
          <p:nvPr/>
        </p:nvPicPr>
        <p:blipFill rotWithShape="1">
          <a:blip r:embed="rId7">
            <a:alphaModFix/>
          </a:blip>
          <a:srcRect b="36733" l="41330" r="47980" t="42211"/>
          <a:stretch/>
        </p:blipFill>
        <p:spPr>
          <a:xfrm>
            <a:off x="3016550" y="4196716"/>
            <a:ext cx="451500" cy="7011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1" name="Google Shape;451;p31"/>
          <p:cNvSpPr/>
          <p:nvPr/>
        </p:nvSpPr>
        <p:spPr>
          <a:xfrm flipH="1">
            <a:off x="3016353" y="4213403"/>
            <a:ext cx="451500" cy="684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>
            <p:ph type="title"/>
          </p:nvPr>
        </p:nvSpPr>
        <p:spPr>
          <a:xfrm>
            <a:off x="1108500" y="573500"/>
            <a:ext cx="40947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Image Reference</a:t>
            </a:r>
            <a:endParaRPr sz="3000"/>
          </a:p>
        </p:txBody>
      </p:sp>
      <p:sp>
        <p:nvSpPr>
          <p:cNvPr id="457" name="Google Shape;457;p32"/>
          <p:cNvSpPr txBox="1"/>
          <p:nvPr/>
        </p:nvSpPr>
        <p:spPr>
          <a:xfrm>
            <a:off x="991300" y="1716200"/>
            <a:ext cx="75312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[1]   </a:t>
            </a:r>
            <a:r>
              <a:rPr lang="en-GB" sz="1200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https://www.pinterest.ca/pin/334392341066912698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[2]   https://surface-pro.ru/2019/10/01/pervaya-utechka-renderov-microsoft-surface-on-arm-surface-pro-7-i-    surface-laptop-3/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[3]   https://mac.softpedia.com/get/Games/BattleCity-Tanks.shtml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[4]  https://www.python.org/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[5]  https://www.freecodecamp.org/news/an-introduction-to-git-for-absolute-beginners-86fa1d32ff71/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[6] https://www.roberthalf.com/blog/salaries-and-skills/6-basic-sdlc-methodologies-which-one-is-best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[7] 3XA3 Lecture Slide 9, page 19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2524650" y="1811450"/>
            <a:ext cx="40947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Thank you!</a:t>
            </a:r>
            <a:endParaRPr sz="5500"/>
          </a:p>
        </p:txBody>
      </p:sp>
      <p:grpSp>
        <p:nvGrpSpPr>
          <p:cNvPr id="463" name="Google Shape;463;p33"/>
          <p:cNvGrpSpPr/>
          <p:nvPr/>
        </p:nvGrpSpPr>
        <p:grpSpPr>
          <a:xfrm>
            <a:off x="119211" y="3151255"/>
            <a:ext cx="2740499" cy="1924304"/>
            <a:chOff x="3553042" y="1657806"/>
            <a:chExt cx="3461100" cy="2671532"/>
          </a:xfrm>
        </p:grpSpPr>
        <p:sp>
          <p:nvSpPr>
            <p:cNvPr id="464" name="Google Shape;464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2" name="Google Shape;472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161164" y="3192273"/>
            <a:ext cx="2656800" cy="13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/>
          <p:nvPr/>
        </p:nvSpPr>
        <p:spPr>
          <a:xfrm flipH="1">
            <a:off x="160880" y="3193179"/>
            <a:ext cx="2656800" cy="1375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33"/>
          <p:cNvGrpSpPr/>
          <p:nvPr/>
        </p:nvGrpSpPr>
        <p:grpSpPr>
          <a:xfrm>
            <a:off x="7163275" y="3624833"/>
            <a:ext cx="888400" cy="1201460"/>
            <a:chOff x="6505573" y="2745170"/>
            <a:chExt cx="1122000" cy="1668000"/>
          </a:xfrm>
        </p:grpSpPr>
        <p:sp>
          <p:nvSpPr>
            <p:cNvPr id="475" name="Google Shape;475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9" name="Google Shape;479;p3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7163042" y="3678145"/>
            <a:ext cx="888300" cy="10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3"/>
          <p:cNvSpPr/>
          <p:nvPr/>
        </p:nvSpPr>
        <p:spPr>
          <a:xfrm flipH="1">
            <a:off x="7162923" y="3678317"/>
            <a:ext cx="888300" cy="105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33"/>
          <p:cNvGrpSpPr/>
          <p:nvPr/>
        </p:nvGrpSpPr>
        <p:grpSpPr>
          <a:xfrm>
            <a:off x="3016780" y="4196912"/>
            <a:ext cx="451564" cy="817710"/>
            <a:chOff x="9543736" y="4486132"/>
            <a:chExt cx="570300" cy="1135235"/>
          </a:xfrm>
        </p:grpSpPr>
        <p:sp>
          <p:nvSpPr>
            <p:cNvPr id="482" name="Google Shape;482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6" name="Google Shape;486;p3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3016550" y="4196716"/>
            <a:ext cx="451500" cy="7011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87" name="Google Shape;487;p33"/>
          <p:cNvSpPr/>
          <p:nvPr/>
        </p:nvSpPr>
        <p:spPr>
          <a:xfrm flipH="1">
            <a:off x="3016353" y="4213403"/>
            <a:ext cx="451500" cy="684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3"/>
          <p:cNvGrpSpPr/>
          <p:nvPr/>
        </p:nvGrpSpPr>
        <p:grpSpPr>
          <a:xfrm>
            <a:off x="7859091" y="4332594"/>
            <a:ext cx="395029" cy="546163"/>
            <a:chOff x="7384375" y="3728000"/>
            <a:chExt cx="498900" cy="758244"/>
          </a:xfrm>
        </p:grpSpPr>
        <p:sp>
          <p:nvSpPr>
            <p:cNvPr id="489" name="Google Shape;489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33"/>
          <p:cNvGrpSpPr/>
          <p:nvPr/>
        </p:nvGrpSpPr>
        <p:grpSpPr>
          <a:xfrm>
            <a:off x="7859119" y="4426002"/>
            <a:ext cx="414616" cy="365102"/>
            <a:chOff x="7384385" y="3857442"/>
            <a:chExt cx="523637" cy="506874"/>
          </a:xfrm>
        </p:grpSpPr>
        <p:sp>
          <p:nvSpPr>
            <p:cNvPr id="494" name="Google Shape;494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5" name="Google Shape;495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96" name="Google Shape;496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98" name="Google Shape;498;p3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882708" y="4448772"/>
            <a:ext cx="347400" cy="315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9" name="Google Shape;499;p33"/>
          <p:cNvGrpSpPr/>
          <p:nvPr/>
        </p:nvGrpSpPr>
        <p:grpSpPr>
          <a:xfrm>
            <a:off x="8332643" y="4332594"/>
            <a:ext cx="377935" cy="546163"/>
            <a:chOff x="7982421" y="3727763"/>
            <a:chExt cx="477311" cy="758244"/>
          </a:xfrm>
        </p:grpSpPr>
        <p:sp>
          <p:nvSpPr>
            <p:cNvPr id="500" name="Google Shape;500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8" name="Google Shape;508;p3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346982" y="4445633"/>
            <a:ext cx="328800" cy="339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390938" y="3746825"/>
            <a:ext cx="16812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3746825"/>
            <a:ext cx="19422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Xinyu Huang (Rick):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Leader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808225" y="3835500"/>
            <a:ext cx="16812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 Wu (Jimmy):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37" y="1508976"/>
            <a:ext cx="1527524" cy="203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 b="0" l="13695" r="11302" t="0"/>
          <a:stretch/>
        </p:blipFill>
        <p:spPr>
          <a:xfrm>
            <a:off x="1297500" y="1508988"/>
            <a:ext cx="1527524" cy="20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350" y="1529025"/>
            <a:ext cx="1527526" cy="203671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6173350" y="3891825"/>
            <a:ext cx="20328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Jiahao Zhou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(Dios):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165925" y="582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</a:t>
            </a:r>
            <a:r>
              <a:rPr lang="en-GB" sz="3000"/>
              <a:t>ackGround</a:t>
            </a:r>
            <a:endParaRPr sz="3000"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927475" y="1419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20th Century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Classic family computer games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21st Century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Hard to access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Now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Redevelop “BattleCity”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One of the most popular games decades ago.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600" y="13605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5331775" y="4036475"/>
            <a:ext cx="342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305725" y="530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Purpose</a:t>
            </a:r>
            <a:endParaRPr sz="3000"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860450" y="1485325"/>
            <a:ext cx="460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  “BattleCity” for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Windows 7 and later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Mac OS X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Linux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Upgrade “BattleCity” to “TankWar”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Add new modes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Add new tanks </a:t>
            </a:r>
            <a:endParaRPr sz="1400"/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450" y="722275"/>
            <a:ext cx="3050521" cy="17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450" y="2697825"/>
            <a:ext cx="2558776" cy="2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8681975" y="2259025"/>
            <a:ext cx="346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[2]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8190225" y="4562825"/>
            <a:ext cx="346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[3]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00" y="775026"/>
            <a:ext cx="3609950" cy="37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434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Scope</a:t>
            </a:r>
            <a:endParaRPr sz="3000"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1297500" y="1258775"/>
            <a:ext cx="4621800" cy="3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 “Tankwar” in python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modes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PVP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Map editor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 tanks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Double life tank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High speed tank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Fast bullet tank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00" y="775011"/>
            <a:ext cx="3609950" cy="373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700" y="775025"/>
            <a:ext cx="3609950" cy="37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4700" y="775025"/>
            <a:ext cx="3609950" cy="373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4700" y="775025"/>
            <a:ext cx="3609950" cy="373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/>
        </p:nvSpPr>
        <p:spPr>
          <a:xfrm>
            <a:off x="1149100" y="594075"/>
            <a:ext cx="50976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Technology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1239025" y="1415175"/>
            <a:ext cx="65733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&amp; Pygame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Sublime Text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unittest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Coverage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Flake8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Doxygen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338" y="594075"/>
            <a:ext cx="1519900" cy="15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7153825" y="1607000"/>
            <a:ext cx="792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[4]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713" y="2571756"/>
            <a:ext cx="3123126" cy="187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8258600" y="4182375"/>
            <a:ext cx="6495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[5]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128700" y="516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Process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511075" y="1262050"/>
            <a:ext cx="58773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Software Development Life Cycle (SDLC)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Spiral Model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GB" sz="1800">
                <a:solidFill>
                  <a:srgbClr val="FFFFFF"/>
                </a:solidFill>
              </a:rPr>
              <a:t>Test-Driven Development (TDD)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50" y="2750875"/>
            <a:ext cx="3404425" cy="22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 txBox="1"/>
          <p:nvPr/>
        </p:nvSpPr>
        <p:spPr>
          <a:xfrm>
            <a:off x="338150" y="4742575"/>
            <a:ext cx="468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[6]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4">
            <a:alphaModFix/>
          </a:blip>
          <a:srcRect b="13025" l="8641" r="20472" t="5514"/>
          <a:stretch/>
        </p:blipFill>
        <p:spPr>
          <a:xfrm>
            <a:off x="4801775" y="1746300"/>
            <a:ext cx="4117150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1223375" y="449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System Architecture</a:t>
            </a:r>
            <a:endParaRPr sz="3000"/>
          </a:p>
        </p:txBody>
      </p:sp>
      <p:sp>
        <p:nvSpPr>
          <p:cNvPr id="295" name="Google Shape;295;p24"/>
          <p:cNvSpPr txBox="1"/>
          <p:nvPr/>
        </p:nvSpPr>
        <p:spPr>
          <a:xfrm>
            <a:off x="698100" y="1434475"/>
            <a:ext cx="62340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MVC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Model, View, Controller.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Suitable for our project.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Interactions  with users.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Easy to collaborate.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50" y="2181788"/>
            <a:ext cx="3868850" cy="20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 txBox="1"/>
          <p:nvPr/>
        </p:nvSpPr>
        <p:spPr>
          <a:xfrm>
            <a:off x="8155800" y="4199850"/>
            <a:ext cx="6762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[7]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25" y="1501813"/>
            <a:ext cx="3351750" cy="1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50" y="1532541"/>
            <a:ext cx="3351750" cy="161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124" y="3279268"/>
            <a:ext cx="3351749" cy="17546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1091450" y="981839"/>
            <a:ext cx="1302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MVC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